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2" r:id="rId6"/>
    <p:sldMasterId id="2147483686" r:id="rId7"/>
    <p:sldMasterId id="2147483690" r:id="rId8"/>
  </p:sldMasterIdLst>
  <p:notesMasterIdLst>
    <p:notesMasterId r:id="rId16"/>
  </p:notesMasterIdLst>
  <p:handoutMasterIdLst>
    <p:handoutMasterId r:id="rId17"/>
  </p:handoutMasterIdLst>
  <p:sldIdLst>
    <p:sldId id="343" r:id="rId9"/>
    <p:sldId id="306" r:id="rId10"/>
    <p:sldId id="344" r:id="rId11"/>
    <p:sldId id="346" r:id="rId12"/>
    <p:sldId id="347" r:id="rId13"/>
    <p:sldId id="345" r:id="rId14"/>
    <p:sldId id="348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3041"/>
  </p:normalViewPr>
  <p:slideViewPr>
    <p:cSldViewPr>
      <p:cViewPr varScale="1">
        <p:scale>
          <a:sx n="59" d="100"/>
          <a:sy n="59" d="100"/>
        </p:scale>
        <p:origin x="54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A722263-3D80-4F3D-AD41-781750F0E8A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357BB2D-FF21-486C-8695-B723868060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EED4DA00-1796-4BBB-8693-637D57253CDB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8" rIns="92478" bIns="46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32F48766-C4CE-4B03-841F-FCE24E2A90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6A3AFC1-3049-5044-81A2-638210F05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057400"/>
            <a:ext cx="10363200" cy="37338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465C"/>
              </a:buClr>
              <a:buSzPct val="100000"/>
              <a:buFont typeface="Arial" panose="020B0604020202020204" pitchFamily="34" charset="0"/>
              <a:buChar char="•"/>
              <a:defRPr sz="2400" b="0" i="0" baseline="0">
                <a:solidFill>
                  <a:srgbClr val="646667"/>
                </a:solidFill>
                <a:latin typeface="BentonSans Book" panose="02000603040000020004" pitchFamily="2" charset="77"/>
              </a:defRPr>
            </a:lvl1pPr>
            <a:lvl2pPr marL="696913" indent="-223838">
              <a:buClr>
                <a:srgbClr val="69AFC7"/>
              </a:buClr>
              <a:buSzPct val="100000"/>
              <a:buFont typeface="Courier New" panose="02070309020205020404" pitchFamily="49" charset="0"/>
              <a:buChar char="o"/>
              <a:tabLst/>
              <a:defRPr sz="2000" b="0" i="0">
                <a:solidFill>
                  <a:srgbClr val="646667"/>
                </a:solidFill>
                <a:latin typeface="BentonSans Book" panose="02000603040000020004" pitchFamily="2" charset="77"/>
              </a:defRPr>
            </a:lvl2pPr>
            <a:lvl3pPr marL="1143000" indent="-236538">
              <a:buClr>
                <a:srgbClr val="98A631"/>
              </a:buClr>
              <a:buSzPct val="100000"/>
              <a:buFont typeface="Wingdings" pitchFamily="2" charset="2"/>
              <a:buChar char="§"/>
              <a:tabLst/>
              <a:defRPr sz="1800" b="0" i="1">
                <a:solidFill>
                  <a:srgbClr val="86868E"/>
                </a:solidFill>
                <a:latin typeface="BentonSans Book" panose="02000603040000020004" pitchFamily="2" charset="77"/>
              </a:defRPr>
            </a:lvl3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Continued...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1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57400"/>
            <a:ext cx="5588000" cy="37338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465C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rgbClr val="646667"/>
                </a:solidFill>
                <a:latin typeface="BentonSans Book" panose="02000603040000020004" pitchFamily="2" charset="77"/>
              </a:defRPr>
            </a:lvl1pPr>
            <a:lvl2pPr marL="742950" indent="-285750">
              <a:buClr>
                <a:srgbClr val="69AFC7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646667"/>
                </a:solidFill>
                <a:latin typeface="BentonSans Book" panose="02000603040000020004" pitchFamily="2" charset="77"/>
              </a:defRPr>
            </a:lvl2pPr>
            <a:lvl3pPr marL="1143000" indent="-228600">
              <a:buClr>
                <a:srgbClr val="98A631"/>
              </a:buClr>
              <a:buFont typeface="Wingdings" pitchFamily="2" charset="2"/>
              <a:buChar char="§"/>
              <a:defRPr sz="1800" b="0" i="1">
                <a:solidFill>
                  <a:srgbClr val="86868E"/>
                </a:solidFill>
                <a:latin typeface="BentonSans Book" panose="02000603040000020004" pitchFamily="2" charset="77"/>
              </a:defRPr>
            </a:lvl3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02400" y="2057400"/>
            <a:ext cx="51816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6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AD9B9FD-2266-4643-A0D1-86CCAF563F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00" y="2133600"/>
            <a:ext cx="1036320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65C"/>
              </a:buClr>
              <a:buSzPct val="100000"/>
              <a:buFont typeface="Arial" panose="020B0604020202020204" pitchFamily="34" charset="0"/>
              <a:buChar char="•"/>
              <a:defRPr sz="2800" b="0" i="0">
                <a:solidFill>
                  <a:srgbClr val="49494E"/>
                </a:solidFill>
                <a:latin typeface="BentonSans Book" panose="0200060304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8B2003-0CE0-8D4F-BC00-8E8CF43DC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E94D78-3777-1445-BDA4-55F28DEEFA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</p:spTree>
    <p:extLst>
      <p:ext uri="{BB962C8B-B14F-4D97-AF65-F5344CB8AC3E}">
        <p14:creationId xmlns:p14="http://schemas.microsoft.com/office/powerpoint/2010/main" val="331286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5CAD91D-52CB-BA46-B330-E991CDF4CE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057400"/>
            <a:ext cx="10363200" cy="37338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465C"/>
              </a:buClr>
              <a:buSzPct val="100000"/>
              <a:buFont typeface="Arial" panose="020B0604020202020204" pitchFamily="34" charset="0"/>
              <a:buChar char="•"/>
              <a:defRPr sz="2400" b="0" i="0" baseline="0">
                <a:solidFill>
                  <a:srgbClr val="646667"/>
                </a:solidFill>
                <a:latin typeface="BentonSans Book" panose="02000603040000020004" pitchFamily="2" charset="77"/>
              </a:defRPr>
            </a:lvl1pPr>
            <a:lvl2pPr marL="696913" indent="-223838">
              <a:buClr>
                <a:srgbClr val="69AFC7"/>
              </a:buClr>
              <a:buSzPct val="100000"/>
              <a:buFont typeface="Courier New" panose="02070309020205020404" pitchFamily="49" charset="0"/>
              <a:buChar char="o"/>
              <a:tabLst/>
              <a:defRPr sz="2000" b="0" i="0">
                <a:solidFill>
                  <a:srgbClr val="646667"/>
                </a:solidFill>
                <a:latin typeface="BentonSans Book" panose="02000603040000020004" pitchFamily="2" charset="77"/>
              </a:defRPr>
            </a:lvl2pPr>
            <a:lvl3pPr marL="1143000" indent="-236538">
              <a:buClr>
                <a:srgbClr val="98A631"/>
              </a:buClr>
              <a:buSzPct val="100000"/>
              <a:buFont typeface="Wingdings" pitchFamily="2" charset="2"/>
              <a:buChar char="§"/>
              <a:tabLst/>
              <a:defRPr sz="1800" b="0" i="1">
                <a:solidFill>
                  <a:srgbClr val="86868E"/>
                </a:solidFill>
                <a:latin typeface="BentonSans Book" panose="02000603040000020004" pitchFamily="2" charset="77"/>
              </a:defRPr>
            </a:lvl3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Continued...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0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02400" y="2057400"/>
            <a:ext cx="51816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A21B1C-DB5E-CC42-9295-CAF6B3E26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57400"/>
            <a:ext cx="5588000" cy="37338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465C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rgbClr val="646667"/>
                </a:solidFill>
                <a:latin typeface="BentonSans Book" panose="02000603040000020004" pitchFamily="2" charset="77"/>
              </a:defRPr>
            </a:lvl1pPr>
            <a:lvl2pPr marL="742950" indent="-285750">
              <a:buClr>
                <a:srgbClr val="69AFC7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646667"/>
                </a:solidFill>
                <a:latin typeface="BentonSans Book" panose="02000603040000020004" pitchFamily="2" charset="77"/>
              </a:defRPr>
            </a:lvl2pPr>
            <a:lvl3pPr marL="1143000" indent="-228600">
              <a:buClr>
                <a:srgbClr val="98A631"/>
              </a:buClr>
              <a:buFont typeface="Wingdings" pitchFamily="2" charset="2"/>
              <a:buChar char="§"/>
              <a:defRPr sz="1800" b="0" i="1">
                <a:solidFill>
                  <a:srgbClr val="86868E"/>
                </a:solidFill>
                <a:latin typeface="BentonSans Book" panose="02000603040000020004" pitchFamily="2" charset="77"/>
              </a:defRPr>
            </a:lvl3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2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E6AD1F-01C1-9E43-9D88-74B85553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AFF1682-996D-0A46-B7E4-EACE763E97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6FB4B0-005E-144E-88A9-89E7589D21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00" y="2133600"/>
            <a:ext cx="1036320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65C"/>
              </a:buClr>
              <a:buSzPct val="100000"/>
              <a:buFont typeface="Arial" panose="020B0604020202020204" pitchFamily="34" charset="0"/>
              <a:buChar char="•"/>
              <a:defRPr sz="2800" b="0" i="0">
                <a:solidFill>
                  <a:srgbClr val="49494E"/>
                </a:solidFill>
                <a:latin typeface="BentonSans Book" panose="02000603040000020004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9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6A3AFC1-3049-5044-81A2-638210F05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057400"/>
            <a:ext cx="10363200" cy="37338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465C"/>
              </a:buClr>
              <a:buSzPct val="100000"/>
              <a:buFont typeface="Arial" panose="020B0604020202020204" pitchFamily="34" charset="0"/>
              <a:buChar char="•"/>
              <a:defRPr sz="2400" b="0" i="0" baseline="0">
                <a:solidFill>
                  <a:srgbClr val="646667"/>
                </a:solidFill>
                <a:latin typeface="BentonSans Book" panose="02000603040000020004" pitchFamily="2" charset="77"/>
              </a:defRPr>
            </a:lvl1pPr>
            <a:lvl2pPr marL="696913" indent="-223838">
              <a:buClr>
                <a:srgbClr val="69AFC7"/>
              </a:buClr>
              <a:buSzPct val="100000"/>
              <a:buFont typeface="Courier New" panose="02070309020205020404" pitchFamily="49" charset="0"/>
              <a:buChar char="o"/>
              <a:tabLst/>
              <a:defRPr sz="2000" b="0" i="0">
                <a:solidFill>
                  <a:srgbClr val="646667"/>
                </a:solidFill>
                <a:latin typeface="BentonSans Book" panose="02000603040000020004" pitchFamily="2" charset="77"/>
              </a:defRPr>
            </a:lvl2pPr>
            <a:lvl3pPr marL="1143000" indent="-236538">
              <a:buClr>
                <a:srgbClr val="98A631"/>
              </a:buClr>
              <a:buSzPct val="100000"/>
              <a:buFont typeface="Wingdings" pitchFamily="2" charset="2"/>
              <a:buChar char="§"/>
              <a:tabLst/>
              <a:defRPr sz="1800" b="0" i="1">
                <a:solidFill>
                  <a:srgbClr val="86868E"/>
                </a:solidFill>
                <a:latin typeface="BentonSans Book" panose="02000603040000020004" pitchFamily="2" charset="77"/>
              </a:defRPr>
            </a:lvl3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Continued...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2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02400" y="2057400"/>
            <a:ext cx="51816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9BC181-93BD-B44E-BD4A-197B189A38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57400"/>
            <a:ext cx="5588000" cy="37338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465C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rgbClr val="646667"/>
                </a:solidFill>
                <a:latin typeface="BentonSans Book" panose="02000603040000020004" pitchFamily="2" charset="77"/>
              </a:defRPr>
            </a:lvl1pPr>
            <a:lvl2pPr marL="742950" indent="-285750">
              <a:buClr>
                <a:srgbClr val="69AFC7"/>
              </a:buClr>
              <a:buFont typeface="Courier New" panose="02070309020205020404" pitchFamily="49" charset="0"/>
              <a:buChar char="o"/>
              <a:defRPr sz="2000" b="0" i="0">
                <a:solidFill>
                  <a:srgbClr val="646667"/>
                </a:solidFill>
                <a:latin typeface="BentonSans Book" panose="02000603040000020004" pitchFamily="2" charset="77"/>
              </a:defRPr>
            </a:lvl2pPr>
            <a:lvl3pPr marL="1143000" indent="-228600">
              <a:buClr>
                <a:srgbClr val="98A631"/>
              </a:buClr>
              <a:buFont typeface="Wingdings" pitchFamily="2" charset="2"/>
              <a:buChar char="§"/>
              <a:defRPr sz="1800" b="0" i="1">
                <a:solidFill>
                  <a:srgbClr val="86868E"/>
                </a:solidFill>
                <a:latin typeface="BentonSans Book" panose="02000603040000020004" pitchFamily="2" charset="77"/>
              </a:defRPr>
            </a:lvl3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AD9B9FD-2266-4643-A0D1-86CCAF563F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00" y="2133600"/>
            <a:ext cx="1036320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65C"/>
              </a:buClr>
              <a:buSzPct val="100000"/>
              <a:buFont typeface="Arial" panose="020B0604020202020204" pitchFamily="34" charset="0"/>
              <a:buChar char="•"/>
              <a:defRPr sz="2800" b="0" i="0">
                <a:solidFill>
                  <a:srgbClr val="49494E"/>
                </a:solidFill>
                <a:latin typeface="BentonSans Book" panose="0200060304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8B2003-0CE0-8D4F-BC00-8E8CF43DC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556200"/>
            <a:ext cx="93472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BentonSans Medium" panose="020006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E94D78-3777-1445-BDA4-55F28DEEFA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044000"/>
            <a:ext cx="6722533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BentonSans Book" panose="02000603040000020004" pitchFamily="2" charset="77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</p:spTree>
    <p:extLst>
      <p:ext uri="{BB962C8B-B14F-4D97-AF65-F5344CB8AC3E}">
        <p14:creationId xmlns:p14="http://schemas.microsoft.com/office/powerpoint/2010/main" val="248031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0" y="2133600"/>
            <a:ext cx="548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kern="1200" dirty="0">
                <a:solidFill>
                  <a:srgbClr val="98A631"/>
                </a:solidFill>
                <a:latin typeface="BentonSans Medium" panose="02000603040000020004" pitchFamily="2" charset="77"/>
                <a:ea typeface="+mn-ea"/>
                <a:cs typeface="+mn-cs"/>
              </a:rPr>
              <a:t>About CBI</a:t>
            </a:r>
          </a:p>
          <a:p>
            <a: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CBI is a nonprofit organization with decades of experience helping leaders collaborate to solve complex problems.</a:t>
            </a:r>
          </a:p>
          <a:p>
            <a:endParaRPr lang="en-US" sz="1400" b="0" i="0" kern="1200" dirty="0">
              <a:solidFill>
                <a:srgbClr val="646667"/>
              </a:solidFill>
              <a:latin typeface="BentonSans Book" panose="02000603040000020004" pitchFamily="2" charset="77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Our staff are experts in facilitation, mediation, capacity building, citizen engagement, and organizational strategy and development. </a:t>
            </a:r>
            <a:b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We are committed to using our skills to build collaboration on today’s most significant social, environmental, and economic challenges. We</a:t>
            </a:r>
            <a:b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 work within and across organizations, sectors, </a:t>
            </a:r>
            <a:b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and stakeholder groups.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kern="1200" cap="all" baseline="0" dirty="0">
              <a:solidFill>
                <a:srgbClr val="646667"/>
              </a:solidFill>
              <a:latin typeface="BentonSans Book" panose="02000603040000020004" pitchFamily="2" charset="77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kern="1200" cap="all" baseline="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For more information: </a:t>
            </a:r>
            <a:r>
              <a:rPr lang="en-US" sz="1400" b="1" i="0" u="sng" kern="1200" cap="all" baseline="0" dirty="0" err="1">
                <a:solidFill>
                  <a:srgbClr val="69AFC7"/>
                </a:solidFill>
                <a:latin typeface="BentonSans Book" panose="02000603040000020004" pitchFamily="2" charset="77"/>
                <a:ea typeface="+mn-ea"/>
                <a:cs typeface="+mn-cs"/>
              </a:rPr>
              <a:t>cbi.org</a:t>
            </a:r>
            <a:endParaRPr lang="en-US" sz="1400" b="1" i="0" u="sng" cap="all" baseline="0" dirty="0">
              <a:solidFill>
                <a:srgbClr val="69AFC7"/>
              </a:solidFill>
              <a:latin typeface="BentonSans Book" panose="02000603040000020004" pitchFamily="2" charset="77"/>
            </a:endParaRPr>
          </a:p>
          <a:p>
            <a:endParaRPr lang="en-US" sz="1400" dirty="0"/>
          </a:p>
          <a:p>
            <a:endParaRPr lang="en-US" sz="1400" kern="1200" dirty="0">
              <a:solidFill>
                <a:srgbClr val="646667"/>
              </a:solidFill>
              <a:latin typeface="Calibri Light"/>
              <a:ea typeface="+mn-ea"/>
              <a:cs typeface="+mn-cs"/>
            </a:endParaRPr>
          </a:p>
          <a:p>
            <a:endParaRPr lang="en-US" sz="1400" kern="1200" dirty="0">
              <a:solidFill>
                <a:srgbClr val="646667"/>
              </a:solidFill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7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4F9472-8965-48C0-ACB1-B18C7E186B74}" type="datetimeFigureOut">
              <a:rPr lang="en-US" smtClean="0"/>
              <a:pPr/>
              <a:t>3/26/21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85000"/>
        <a:buFont typeface="Wingdings 2"/>
        <a:buChar char=""/>
        <a:defRPr kumimoji="0"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latin typeface="Calibri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flipH="1">
            <a:off x="6908799" y="6400801"/>
            <a:ext cx="497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 Light"/>
              </a:rPr>
              <a:t>	</a:t>
            </a:r>
            <a:fld id="{CAD8939D-1E50-CF48-B784-F1BDCED8E457}" type="slidenum">
              <a:rPr lang="en-US" sz="1000" b="0" i="0" smtClean="0">
                <a:latin typeface="BentonSans Book" panose="02000603040000020004" pitchFamily="2" charset="77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0" i="0" dirty="0">
              <a:latin typeface="BentonSans Book" panose="02000603040000020004" pitchFamily="2" charset="77"/>
            </a:endParaRPr>
          </a:p>
          <a:p>
            <a:endParaRPr lang="en-US" sz="900" dirty="0">
              <a:latin typeface="Calibri Light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2146"/>
            <a:ext cx="2273152" cy="512383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0464800" y="6375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 userDrawn="1"/>
        </p:nvSpPr>
        <p:spPr>
          <a:xfrm>
            <a:off x="10871200" y="6375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 userDrawn="1"/>
        </p:nvSpPr>
        <p:spPr>
          <a:xfrm>
            <a:off x="10668000" y="4089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16CAF9-2025-A546-B5B3-3089677D6DF4}"/>
              </a:ext>
            </a:extLst>
          </p:cNvPr>
          <p:cNvSpPr txBox="1">
            <a:spLocks/>
          </p:cNvSpPr>
          <p:nvPr userDrawn="1"/>
        </p:nvSpPr>
        <p:spPr>
          <a:xfrm>
            <a:off x="8636000" y="6288101"/>
            <a:ext cx="25400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8686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/>
              <a:t>Copyright: 10/20/2020</a:t>
            </a:r>
          </a:p>
        </p:txBody>
      </p:sp>
    </p:spTree>
    <p:extLst>
      <p:ext uri="{BB962C8B-B14F-4D97-AF65-F5344CB8AC3E}">
        <p14:creationId xmlns:p14="http://schemas.microsoft.com/office/powerpoint/2010/main" val="19411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rgbClr val="69A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latin typeface="Calibri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flipH="1">
            <a:off x="6908799" y="6477001"/>
            <a:ext cx="497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 Light"/>
              </a:rPr>
              <a:t>  	</a:t>
            </a:r>
            <a:fld id="{CAD8939D-1E50-CF48-B784-F1BDCED8E457}" type="slidenum">
              <a:rPr lang="en-US" sz="1000" b="0" i="0" smtClean="0">
                <a:latin typeface="BentonSans Book" panose="02000603040000020004" pitchFamily="2" charset="77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0" i="0" dirty="0">
              <a:latin typeface="BentonSans Book" panose="02000603040000020004" pitchFamily="2" charset="77"/>
            </a:endParaRPr>
          </a:p>
          <a:p>
            <a:endParaRPr lang="en-US" sz="900" dirty="0">
              <a:latin typeface="Calibri Light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2146"/>
            <a:ext cx="2273152" cy="512383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0464800" y="6375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 userDrawn="1"/>
        </p:nvSpPr>
        <p:spPr>
          <a:xfrm>
            <a:off x="10871200" y="6375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 userDrawn="1"/>
        </p:nvSpPr>
        <p:spPr>
          <a:xfrm>
            <a:off x="10668000" y="4089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B9013A-E9B8-FF4B-A156-0EADE42AD7B4}"/>
              </a:ext>
            </a:extLst>
          </p:cNvPr>
          <p:cNvSpPr txBox="1">
            <a:spLocks/>
          </p:cNvSpPr>
          <p:nvPr userDrawn="1"/>
        </p:nvSpPr>
        <p:spPr>
          <a:xfrm>
            <a:off x="8636000" y="6288101"/>
            <a:ext cx="25400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8686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/>
              <a:t>Copyright: 10/20/2020</a:t>
            </a:r>
          </a:p>
        </p:txBody>
      </p:sp>
    </p:spTree>
    <p:extLst>
      <p:ext uri="{BB962C8B-B14F-4D97-AF65-F5344CB8AC3E}">
        <p14:creationId xmlns:p14="http://schemas.microsoft.com/office/powerpoint/2010/main" val="334932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rgbClr val="6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latin typeface="Calibri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flipH="1">
            <a:off x="6908799" y="6400801"/>
            <a:ext cx="497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 Light"/>
              </a:rPr>
              <a:t>	</a:t>
            </a:r>
            <a:fld id="{CAD8939D-1E50-CF48-B784-F1BDCED8E457}" type="slidenum">
              <a:rPr lang="en-US" sz="1000" b="0" i="0" smtClean="0">
                <a:latin typeface="BentonSans Book" panose="02000603040000020004" pitchFamily="2" charset="77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0" i="0" dirty="0">
              <a:latin typeface="BentonSans Book" panose="02000603040000020004" pitchFamily="2" charset="77"/>
            </a:endParaRPr>
          </a:p>
          <a:p>
            <a:endParaRPr lang="en-US" sz="900" dirty="0">
              <a:latin typeface="Calibri Light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2146"/>
            <a:ext cx="2273152" cy="512383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0464800" y="6375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 userDrawn="1"/>
        </p:nvSpPr>
        <p:spPr>
          <a:xfrm>
            <a:off x="10871200" y="6375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 userDrawn="1"/>
        </p:nvSpPr>
        <p:spPr>
          <a:xfrm>
            <a:off x="10668000" y="408940"/>
            <a:ext cx="7112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16CAF9-2025-A546-B5B3-3089677D6DF4}"/>
              </a:ext>
            </a:extLst>
          </p:cNvPr>
          <p:cNvSpPr txBox="1">
            <a:spLocks/>
          </p:cNvSpPr>
          <p:nvPr userDrawn="1"/>
        </p:nvSpPr>
        <p:spPr>
          <a:xfrm>
            <a:off x="8636000" y="6288101"/>
            <a:ext cx="25400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8686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/>
              <a:t>Copyright: 10/20/2020</a:t>
            </a:r>
          </a:p>
        </p:txBody>
      </p:sp>
    </p:spTree>
    <p:extLst>
      <p:ext uri="{BB962C8B-B14F-4D97-AF65-F5344CB8AC3E}">
        <p14:creationId xmlns:p14="http://schemas.microsoft.com/office/powerpoint/2010/main" val="22952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latin typeface="Calibri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2146"/>
            <a:ext cx="2273152" cy="51238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924800" y="260175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kern="1200" baseline="300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100 CambridgePark Drive, Suite 302</a:t>
            </a:r>
            <a:br>
              <a:rPr lang="ro-RO" sz="1800" b="0" i="0" u="none" strike="noStrike" kern="1200" baseline="300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</a:br>
            <a:r>
              <a:rPr lang="ro-RO" sz="1800" b="0" i="0" u="none" strike="noStrike" kern="1200" baseline="300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Cambridge, MA 02140</a:t>
            </a:r>
          </a:p>
          <a:p>
            <a:pPr rtl="0"/>
            <a:r>
              <a:rPr lang="ro-RO" sz="1800" b="0" i="0" u="none" strike="noStrike" kern="1200" baseline="30000" dirty="0">
                <a:solidFill>
                  <a:srgbClr val="646667"/>
                </a:solidFill>
                <a:latin typeface="BentonSans Book" panose="02000603040000020004" pitchFamily="2" charset="77"/>
                <a:ea typeface="+mn-ea"/>
                <a:cs typeface="+mn-cs"/>
              </a:rPr>
              <a:t>Tel (617) 492-1414  </a:t>
            </a:r>
          </a:p>
          <a:p>
            <a:endParaRPr lang="en-US" sz="1800" b="0" i="0" dirty="0">
              <a:latin typeface="BentonSans Book" panose="02000603040000020004" pitchFamily="2" charset="7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924800" y="3358278"/>
            <a:ext cx="3251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CAMBRIDGE, MA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WASHINGTON, DC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NEW YORK, NY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SAN FRANCISCO, CA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DENVER, CO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SANTIAGO, CHILE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MONTRÉAL</a:t>
            </a: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BentonSans Book" panose="02000603040000020004" pitchFamily="2" charset="77"/>
                <a:ea typeface="+mn-ea"/>
                <a:cs typeface="+mn-cs"/>
              </a:rPr>
              <a:t>, CANADA</a:t>
            </a:r>
          </a:p>
          <a:p>
            <a:pPr>
              <a:lnSpc>
                <a:spcPct val="150000"/>
              </a:lnSpc>
            </a:pPr>
            <a:endParaRPr lang="en-US" sz="1800" b="1" i="0" baseline="30000" dirty="0">
              <a:solidFill>
                <a:srgbClr val="98A631"/>
              </a:solidFill>
              <a:latin typeface="BentonSans Book" panose="02000603040000020004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26400" y="2291477"/>
            <a:ext cx="2946400" cy="152400"/>
          </a:xfrm>
          <a:prstGeom prst="rect">
            <a:avLst/>
          </a:prstGeom>
          <a:solidFill>
            <a:srgbClr val="69A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latin typeface="Calibri"/>
            </a:endParaRPr>
          </a:p>
        </p:txBody>
      </p:sp>
      <p:pic>
        <p:nvPicPr>
          <p:cNvPr id="12" name="Picture 11" descr="CBI Icons.png"/>
          <p:cNvPicPr>
            <a:picLocks noChangeAspect="1"/>
          </p:cNvPicPr>
          <p:nvPr userDrawn="1"/>
        </p:nvPicPr>
        <p:blipFill>
          <a:blip r:embed="rId4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52" y="228600"/>
            <a:ext cx="5640832" cy="381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BE175F-682A-E04B-B672-774F07B90ECB}"/>
              </a:ext>
            </a:extLst>
          </p:cNvPr>
          <p:cNvSpPr txBox="1">
            <a:spLocks/>
          </p:cNvSpPr>
          <p:nvPr userDrawn="1"/>
        </p:nvSpPr>
        <p:spPr>
          <a:xfrm>
            <a:off x="8636000" y="6288101"/>
            <a:ext cx="25400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8686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/>
              <a:t>Copyright: 10/20/2020</a:t>
            </a:r>
          </a:p>
        </p:txBody>
      </p:sp>
    </p:spTree>
    <p:extLst>
      <p:ext uri="{BB962C8B-B14F-4D97-AF65-F5344CB8AC3E}">
        <p14:creationId xmlns:p14="http://schemas.microsoft.com/office/powerpoint/2010/main" val="175255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32" y="918849"/>
            <a:ext cx="3749040" cy="4621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0" y="5471240"/>
            <a:ext cx="229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173877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8144" y="987552"/>
            <a:ext cx="11029615" cy="47451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Groundwater Sustainability Plan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500" b="1" dirty="0"/>
              <a:t>1. </a:t>
            </a:r>
            <a:r>
              <a:rPr lang="en-US" sz="1500" b="1" dirty="0">
                <a:solidFill>
                  <a:schemeClr val="tx1"/>
                </a:solidFill>
              </a:rPr>
              <a:t>Administrative Information</a:t>
            </a:r>
          </a:p>
          <a:p>
            <a:pPr lvl="1"/>
            <a:r>
              <a:rPr lang="en-US" sz="1500" dirty="0"/>
              <a:t>§354.4. General Information</a:t>
            </a:r>
          </a:p>
          <a:p>
            <a:pPr lvl="1"/>
            <a:r>
              <a:rPr lang="en-US" sz="1500" dirty="0"/>
              <a:t>§354.6. Agency Information</a:t>
            </a:r>
          </a:p>
          <a:p>
            <a:pPr lvl="1"/>
            <a:r>
              <a:rPr lang="en-US" sz="1500" dirty="0"/>
              <a:t>§354.8. Description of Plan Area</a:t>
            </a:r>
          </a:p>
          <a:p>
            <a:pPr lvl="1"/>
            <a:r>
              <a:rPr lang="en-US" sz="1500" dirty="0"/>
              <a:t>§354.10. Notice &amp; Communication</a:t>
            </a:r>
          </a:p>
          <a:p>
            <a:pPr marL="0" indent="0">
              <a:buFont typeface="Wingdings 2"/>
              <a:buNone/>
            </a:pPr>
            <a:r>
              <a:rPr lang="en-US" sz="1500" b="1" dirty="0">
                <a:solidFill>
                  <a:schemeClr val="tx1"/>
                </a:solidFill>
              </a:rPr>
              <a:t>2. Basin Setting</a:t>
            </a:r>
          </a:p>
          <a:p>
            <a:pPr lvl="1"/>
            <a:r>
              <a:rPr lang="en-US" sz="1500" dirty="0"/>
              <a:t>§354.14. Hydrogeologic Conceptual Model</a:t>
            </a:r>
          </a:p>
          <a:p>
            <a:pPr lvl="1"/>
            <a:r>
              <a:rPr lang="en-US" sz="1500" dirty="0"/>
              <a:t>§354.16. Groundwater Conditions</a:t>
            </a:r>
          </a:p>
          <a:p>
            <a:pPr lvl="1"/>
            <a:r>
              <a:rPr lang="en-US" sz="1500" dirty="0"/>
              <a:t>§354.18. Water Budget</a:t>
            </a:r>
          </a:p>
          <a:p>
            <a:pPr lvl="1"/>
            <a:r>
              <a:rPr lang="en-US" sz="1500" dirty="0"/>
              <a:t>§354.20. Management Areas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30332" y="1746504"/>
            <a:ext cx="3911993" cy="3962399"/>
          </a:xfr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3. Sustainable Management Criteria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§354.24. Sustainability Goal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§354.26. Undesirable Results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§354.28. Minimum Thresholds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§354.30. Measurable Objectives</a:t>
            </a:r>
          </a:p>
          <a:p>
            <a:pPr marL="0" indent="0">
              <a:buNone/>
            </a:pPr>
            <a:r>
              <a:rPr lang="en-US" sz="1500" b="1" dirty="0"/>
              <a:t>4. Monitoring Networks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§354.34. Monitoring Network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§354.36. Representative Monitoring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§354.38. Assessment &amp; Improvement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§354.40. Reporting Monitoring Data to the Department</a:t>
            </a:r>
          </a:p>
          <a:p>
            <a:pPr marL="0" indent="0">
              <a:buNone/>
            </a:pPr>
            <a:r>
              <a:rPr lang="en-US" sz="1500" b="1" dirty="0"/>
              <a:t>5. Projects and Management Actions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§354.44. Projects &amp; Management Actions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144" y="806940"/>
            <a:ext cx="11029615" cy="453037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Schedule</a:t>
            </a:r>
          </a:p>
          <a:p>
            <a:pPr marL="274638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Basin Setting Chapter – draft completed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Groundwater Dependent Ecosystems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274638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Sustainable Management Criteria &amp; Representative Monitoring Network Chapters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April</a:t>
            </a:r>
            <a:r>
              <a:rPr lang="en-US" sz="2600" dirty="0">
                <a:solidFill>
                  <a:schemeClr val="tx1"/>
                </a:solidFill>
              </a:rPr>
              <a:t> – 30 day public comment period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May</a:t>
            </a:r>
            <a:r>
              <a:rPr lang="en-US" sz="2600" dirty="0">
                <a:solidFill>
                  <a:schemeClr val="tx1"/>
                </a:solidFill>
              </a:rPr>
              <a:t> – Water Advisory Committee Review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June</a:t>
            </a:r>
            <a:r>
              <a:rPr lang="en-US" sz="2600" dirty="0">
                <a:solidFill>
                  <a:schemeClr val="tx1"/>
                </a:solidFill>
              </a:rPr>
              <a:t> – Board consideration approve the final draft  </a:t>
            </a:r>
            <a:endParaRPr lang="en-US" sz="2400" dirty="0"/>
          </a:p>
          <a:p>
            <a:pPr marL="569913" lvl="4" indent="-282575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9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144" y="806940"/>
            <a:ext cx="11029615" cy="453037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Schedule</a:t>
            </a:r>
          </a:p>
          <a:p>
            <a:pPr marL="569913" lvl="1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  <a:p>
            <a:pPr marL="274638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Projects and Management Actions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Current</a:t>
            </a:r>
            <a:r>
              <a:rPr lang="en-US" sz="2600" dirty="0">
                <a:solidFill>
                  <a:schemeClr val="tx1"/>
                </a:solidFill>
              </a:rPr>
              <a:t> - Solicitation of potential projects and management actions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May</a:t>
            </a:r>
            <a:r>
              <a:rPr lang="en-US" sz="2600" dirty="0">
                <a:solidFill>
                  <a:schemeClr val="tx1"/>
                </a:solidFill>
              </a:rPr>
              <a:t> – Review by Water Advisory Committee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May</a:t>
            </a:r>
            <a:r>
              <a:rPr lang="en-US" sz="2600" dirty="0">
                <a:solidFill>
                  <a:schemeClr val="tx1"/>
                </a:solidFill>
              </a:rPr>
              <a:t> – Status provided to the Board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June</a:t>
            </a:r>
            <a:r>
              <a:rPr lang="en-US" sz="2600" dirty="0">
                <a:solidFill>
                  <a:schemeClr val="tx1"/>
                </a:solidFill>
              </a:rPr>
              <a:t> – Board Public Workshop meeting &amp; 30-day public comment period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July</a:t>
            </a:r>
            <a:r>
              <a:rPr lang="en-US" sz="2600" dirty="0">
                <a:solidFill>
                  <a:schemeClr val="tx1"/>
                </a:solidFill>
              </a:rPr>
              <a:t> – Review of comments by Water Advisory Committee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July/August</a:t>
            </a:r>
            <a:r>
              <a:rPr lang="en-US" sz="2600" dirty="0">
                <a:solidFill>
                  <a:schemeClr val="tx1"/>
                </a:solidFill>
              </a:rPr>
              <a:t> – Board consideration to approve final draft </a:t>
            </a:r>
            <a:endParaRPr lang="en-US" sz="2400" dirty="0"/>
          </a:p>
          <a:p>
            <a:pPr marL="569913" lvl="4" indent="-282575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1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144" y="806940"/>
            <a:ext cx="11029615" cy="453037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Schedule</a:t>
            </a:r>
          </a:p>
          <a:p>
            <a:pPr marL="274638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Implementation Chapter</a:t>
            </a:r>
          </a:p>
          <a:p>
            <a:pPr marL="1006158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May</a:t>
            </a:r>
            <a:r>
              <a:rPr lang="en-US" sz="2600" dirty="0">
                <a:solidFill>
                  <a:schemeClr val="tx1"/>
                </a:solidFill>
              </a:rPr>
              <a:t> – Water Advisory Committee discuss implementation costs and approach</a:t>
            </a:r>
          </a:p>
          <a:p>
            <a:pPr marL="1006158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June</a:t>
            </a:r>
            <a:r>
              <a:rPr lang="en-US" sz="2600" dirty="0">
                <a:solidFill>
                  <a:schemeClr val="tx1"/>
                </a:solidFill>
              </a:rPr>
              <a:t> – 30-day public comment period on the draft Implementation chapter </a:t>
            </a:r>
          </a:p>
          <a:p>
            <a:pPr marL="1006158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July</a:t>
            </a:r>
            <a:r>
              <a:rPr lang="en-US" sz="2600" dirty="0">
                <a:solidFill>
                  <a:schemeClr val="tx1"/>
                </a:solidFill>
              </a:rPr>
              <a:t> – Water Advisory Committee review of public comments and recommendation to the Board</a:t>
            </a:r>
          </a:p>
          <a:p>
            <a:pPr marL="1006158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July/August</a:t>
            </a:r>
            <a:r>
              <a:rPr lang="en-US" sz="2600" dirty="0">
                <a:solidFill>
                  <a:schemeClr val="tx1"/>
                </a:solidFill>
              </a:rPr>
              <a:t> – Board consideration to approve final draft </a:t>
            </a:r>
            <a:endParaRPr lang="en-US" sz="26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144" y="879827"/>
            <a:ext cx="11029615" cy="44313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Schedule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Draft Groundwater Sustainability Plan (complete)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September</a:t>
            </a:r>
            <a:r>
              <a:rPr lang="en-US" sz="2600" dirty="0">
                <a:solidFill>
                  <a:schemeClr val="tx1"/>
                </a:solidFill>
              </a:rPr>
              <a:t> – 60 day public comment period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November</a:t>
            </a:r>
            <a:r>
              <a:rPr lang="en-US" sz="2600" dirty="0">
                <a:solidFill>
                  <a:schemeClr val="tx1"/>
                </a:solidFill>
              </a:rPr>
              <a:t> – Review of comments by the Water Advisory Committee and recommendations to the Board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Groundwater Sustainability Plan Approval &amp; Implementation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December</a:t>
            </a:r>
            <a:r>
              <a:rPr lang="en-US" sz="2600" dirty="0">
                <a:solidFill>
                  <a:schemeClr val="tx1"/>
                </a:solidFill>
              </a:rPr>
              <a:t> – Board hearings and approval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January</a:t>
            </a:r>
            <a:r>
              <a:rPr lang="en-US" sz="2600" dirty="0">
                <a:solidFill>
                  <a:schemeClr val="tx1"/>
                </a:solidFill>
              </a:rPr>
              <a:t> – GSP Submission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5"/>
                </a:solidFill>
              </a:rPr>
              <a:t>January</a:t>
            </a:r>
            <a:r>
              <a:rPr lang="en-US" sz="2600" dirty="0">
                <a:solidFill>
                  <a:schemeClr val="tx1"/>
                </a:solidFill>
              </a:rPr>
              <a:t> – Groundwater Sustainability Plan Implementation Grant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7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144" y="879827"/>
            <a:ext cx="11029615" cy="44313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800" i="1" dirty="0">
                <a:solidFill>
                  <a:schemeClr val="accent5"/>
                </a:solidFill>
              </a:rPr>
              <a:t>Thank you</a:t>
            </a:r>
            <a:endParaRPr lang="en-US" sz="5400" i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27462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6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Butte County Colors">
      <a:dk1>
        <a:sysClr val="windowText" lastClr="000000"/>
      </a:dk1>
      <a:lt1>
        <a:srgbClr val="F99F49"/>
      </a:lt1>
      <a:dk2>
        <a:srgbClr val="BAE5F7"/>
      </a:dk2>
      <a:lt2>
        <a:srgbClr val="EEECE1"/>
      </a:lt2>
      <a:accent1>
        <a:srgbClr val="18579B"/>
      </a:accent1>
      <a:accent2>
        <a:srgbClr val="E3BF53"/>
      </a:accent2>
      <a:accent3>
        <a:srgbClr val="99A74C"/>
      </a:accent3>
      <a:accent4>
        <a:srgbClr val="00827C"/>
      </a:accent4>
      <a:accent5>
        <a:srgbClr val="062270"/>
      </a:accent5>
      <a:accent6>
        <a:srgbClr val="F99F49"/>
      </a:accent6>
      <a:hlink>
        <a:srgbClr val="18579B"/>
      </a:hlink>
      <a:folHlink>
        <a:srgbClr val="800080"/>
      </a:folHlink>
    </a:clrScheme>
    <a:fontScheme name="Butte County Publications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FT_CBI PowerPoint_copyright_v2.20.19" id="{EC0C5D97-F7EC-AD41-B9D1-FD58E21C7BC8}" vid="{3454B7FE-1F51-9B43-955E-A18D9BE7E2D4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FT_CBI PowerPoint_copyright_v2.20.19" id="{EC0C5D97-F7EC-AD41-B9D1-FD58E21C7BC8}" vid="{AC20F879-A748-5147-ABC0-C99EDB5836D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FT_CBI PowerPoint_copyright_v2.20.19" id="{EC0C5D97-F7EC-AD41-B9D1-FD58E21C7BC8}" vid="{992A9764-4BA6-3248-B407-C72C89BE89A7}"/>
    </a:ext>
  </a:extLst>
</a:theme>
</file>

<file path=ppt/theme/theme5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49494E"/>
      </a:accent1>
      <a:accent2>
        <a:srgbClr val="00465C"/>
      </a:accent2>
      <a:accent3>
        <a:srgbClr val="C94420"/>
      </a:accent3>
      <a:accent4>
        <a:srgbClr val="98A631"/>
      </a:accent4>
      <a:accent5>
        <a:srgbClr val="588994"/>
      </a:accent5>
      <a:accent6>
        <a:srgbClr val="69AFC7"/>
      </a:accent6>
      <a:hlink>
        <a:srgbClr val="00465C"/>
      </a:hlink>
      <a:folHlink>
        <a:srgbClr val="5889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FT_CBI PowerPoint_copyright_v2.20.19" id="{EC0C5D97-F7EC-AD41-B9D1-FD58E21C7BC8}" vid="{D9296A29-1770-C544-85FF-43AC9A11305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BA2F486C66D439B974656635BA29C" ma:contentTypeVersion="2" ma:contentTypeDescription="Create a new document." ma:contentTypeScope="" ma:versionID="b8d4a31c4363cc1452bacc36c9ccaa06">
  <xsd:schema xmlns:xsd="http://www.w3.org/2001/XMLSchema" xmlns:xs="http://www.w3.org/2001/XMLSchema" xmlns:p="http://schemas.microsoft.com/office/2006/metadata/properties" xmlns:ns1="http://schemas.microsoft.com/sharepoint/v3" xmlns:ns2="75b9cdc0-b7b3-4190-8d82-9fd5f61cf2a7" targetNamespace="http://schemas.microsoft.com/office/2006/metadata/properties" ma:root="true" ma:fieldsID="ed119d507d794fff7f38c040e0731318" ns1:_="" ns2:_="">
    <xsd:import namespace="http://schemas.microsoft.com/sharepoint/v3"/>
    <xsd:import namespace="75b9cdc0-b7b3-4190-8d82-9fd5f61cf2a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9cdc0-b7b3-4190-8d82-9fd5f61cf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6ECD9-0DED-4680-A336-C9EF00534E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3150D6-213D-426B-BD26-E9EAA0DBA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b9cdc0-b7b3-4190-8d82-9fd5f61cf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4E52AD-3C4A-40AD-AA88-FE2F2451B8C1}">
  <ds:schemaRefs>
    <ds:schemaRef ds:uri="http://schemas.microsoft.com/office/2006/documentManagement/types"/>
    <ds:schemaRef ds:uri="http://schemas.microsoft.com/office/infopath/2007/PartnerControls"/>
    <ds:schemaRef ds:uri="75b9cdc0-b7b3-4190-8d82-9fd5f61cf2a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20413</TotalTime>
  <Words>354</Words>
  <Application>Microsoft Macintosh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BentonSans Book</vt:lpstr>
      <vt:lpstr>BentonSans Medium</vt:lpstr>
      <vt:lpstr>Calibri</vt:lpstr>
      <vt:lpstr>Calibri Light</vt:lpstr>
      <vt:lpstr>Courier New</vt:lpstr>
      <vt:lpstr>Segoe UI</vt:lpstr>
      <vt:lpstr>Wingdings</vt:lpstr>
      <vt:lpstr>Wingdings 2</vt:lpstr>
      <vt:lpstr>Civic</vt:lpstr>
      <vt:lpstr>4_Custom Design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 Administration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 County Regional Economic Development Strategy</dc:title>
  <dc:creator>jmacarthy</dc:creator>
  <cp:lastModifiedBy>Tania Carlone</cp:lastModifiedBy>
  <cp:revision>274</cp:revision>
  <cp:lastPrinted>2020-09-24T17:53:55Z</cp:lastPrinted>
  <dcterms:created xsi:type="dcterms:W3CDTF">2011-09-10T22:14:48Z</dcterms:created>
  <dcterms:modified xsi:type="dcterms:W3CDTF">2021-03-26T16:23:00Z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0x0101003E3BA2F486C66D439B974656635BA29C</vt:lpwstr>
  </property>
</Properties>
</file>